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5" r:id="rId5"/>
    <p:sldId id="268" r:id="rId6"/>
    <p:sldId id="269" r:id="rId7"/>
    <p:sldId id="274" r:id="rId8"/>
    <p:sldId id="279" r:id="rId9"/>
    <p:sldId id="262" r:id="rId10"/>
    <p:sldId id="276" r:id="rId11"/>
    <p:sldId id="283" r:id="rId12"/>
    <p:sldId id="272" r:id="rId13"/>
    <p:sldId id="273" r:id="rId14"/>
    <p:sldId id="282" r:id="rId15"/>
    <p:sldId id="284" r:id="rId16"/>
    <p:sldId id="25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6FBBB-DA49-4C21-9FAA-C80124F897AF}" type="datetimeFigureOut">
              <a:rPr lang="nl-NL" smtClean="0"/>
              <a:t>24-9-2018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4D271-31AC-4257-8BFA-8AAEF17EB3E8}" type="slidenum">
              <a:rPr lang="nl-NL" smtClean="0"/>
              <a:t>‹nr.›</a:t>
            </a:fld>
            <a:endParaRPr lang="nl-NL"/>
          </a:p>
        </p:txBody>
      </p:sp>
    </p:spTree>
    <p:extLst>
      <p:ext uri="{BB962C8B-B14F-4D97-AF65-F5344CB8AC3E}">
        <p14:creationId xmlns:p14="http://schemas.microsoft.com/office/powerpoint/2010/main" val="74033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Ethos</a:t>
            </a:r>
          </a:p>
          <a:p>
            <a:pPr lvl="1"/>
            <a:r>
              <a:rPr lang="nl-NL" dirty="0"/>
              <a:t>Plus vindt samen eten/gezelligheid/liefde belangrijk</a:t>
            </a:r>
          </a:p>
          <a:p>
            <a:r>
              <a:rPr lang="nl-NL" dirty="0"/>
              <a:t>Logos?</a:t>
            </a:r>
          </a:p>
          <a:p>
            <a:pPr lvl="1"/>
            <a:r>
              <a:rPr lang="nl-NL" dirty="0"/>
              <a:t>Geen expliciet overtuigingsdoel</a:t>
            </a:r>
          </a:p>
          <a:p>
            <a:pPr lvl="1"/>
            <a:r>
              <a:rPr lang="nl-NL" dirty="0"/>
              <a:t>Door de context (commercial) is uiteindelijke doel wel duidelijk</a:t>
            </a:r>
          </a:p>
        </p:txBody>
      </p:sp>
      <p:sp>
        <p:nvSpPr>
          <p:cNvPr id="4" name="Tijdelijke aanduiding voor dianummer 3"/>
          <p:cNvSpPr>
            <a:spLocks noGrp="1"/>
          </p:cNvSpPr>
          <p:nvPr>
            <p:ph type="sldNum" sz="quarter" idx="5"/>
          </p:nvPr>
        </p:nvSpPr>
        <p:spPr/>
        <p:txBody>
          <a:bodyPr/>
          <a:lstStyle/>
          <a:p>
            <a:fld id="{2F34D271-31AC-4257-8BFA-8AAEF17EB3E8}" type="slidenum">
              <a:rPr lang="nl-NL" smtClean="0"/>
              <a:t>3</a:t>
            </a:fld>
            <a:endParaRPr lang="nl-NL"/>
          </a:p>
        </p:txBody>
      </p:sp>
    </p:spTree>
    <p:extLst>
      <p:ext uri="{BB962C8B-B14F-4D97-AF65-F5344CB8AC3E}">
        <p14:creationId xmlns:p14="http://schemas.microsoft.com/office/powerpoint/2010/main" val="211247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Advertentie van </a:t>
            </a:r>
            <a:r>
              <a:rPr lang="nl-NL" dirty="0" err="1"/>
              <a:t>Stg</a:t>
            </a:r>
            <a:r>
              <a:rPr lang="nl-NL" dirty="0"/>
              <a:t>. Vluchteling: eerste 4 woorden zijn </a:t>
            </a:r>
            <a:r>
              <a:rPr lang="nl-NL" dirty="0" err="1"/>
              <a:t>Wilderiaans</a:t>
            </a:r>
            <a:r>
              <a:rPr lang="nl-NL" dirty="0"/>
              <a:t>, direct bijgesteld door een pathos-uitspraak. De tekst daarna doet een beroep op ons medelijden.</a:t>
            </a:r>
          </a:p>
        </p:txBody>
      </p:sp>
      <p:sp>
        <p:nvSpPr>
          <p:cNvPr id="4" name="Tijdelijke aanduiding voor dianummer 3"/>
          <p:cNvSpPr>
            <a:spLocks noGrp="1"/>
          </p:cNvSpPr>
          <p:nvPr>
            <p:ph type="sldNum" sz="quarter" idx="5"/>
          </p:nvPr>
        </p:nvSpPr>
        <p:spPr/>
        <p:txBody>
          <a:bodyPr/>
          <a:lstStyle/>
          <a:p>
            <a:fld id="{2F34D271-31AC-4257-8BFA-8AAEF17EB3E8}" type="slidenum">
              <a:rPr lang="nl-NL" smtClean="0"/>
              <a:t>9</a:t>
            </a:fld>
            <a:endParaRPr lang="nl-NL"/>
          </a:p>
        </p:txBody>
      </p:sp>
    </p:spTree>
    <p:extLst>
      <p:ext uri="{BB962C8B-B14F-4D97-AF65-F5344CB8AC3E}">
        <p14:creationId xmlns:p14="http://schemas.microsoft.com/office/powerpoint/2010/main" val="382288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logos-kant van het verhaal. Let ook op de ethosaspecten van de laatste alinea: Stichting vluchteling presenteert zich hier als redelijke, volwassen organisatie.</a:t>
            </a:r>
          </a:p>
        </p:txBody>
      </p:sp>
      <p:sp>
        <p:nvSpPr>
          <p:cNvPr id="4" name="Tijdelijke aanduiding voor dianummer 3"/>
          <p:cNvSpPr>
            <a:spLocks noGrp="1"/>
          </p:cNvSpPr>
          <p:nvPr>
            <p:ph type="sldNum" sz="quarter" idx="5"/>
          </p:nvPr>
        </p:nvSpPr>
        <p:spPr/>
        <p:txBody>
          <a:bodyPr/>
          <a:lstStyle/>
          <a:p>
            <a:fld id="{2F34D271-31AC-4257-8BFA-8AAEF17EB3E8}" type="slidenum">
              <a:rPr lang="nl-NL" smtClean="0"/>
              <a:t>10</a:t>
            </a:fld>
            <a:endParaRPr lang="nl-NL"/>
          </a:p>
        </p:txBody>
      </p:sp>
    </p:spTree>
    <p:extLst>
      <p:ext uri="{BB962C8B-B14F-4D97-AF65-F5344CB8AC3E}">
        <p14:creationId xmlns:p14="http://schemas.microsoft.com/office/powerpoint/2010/main" val="404940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BE02D-A9F8-4533-8258-76362388887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F5E1D74-D1F8-416D-8B82-6B90FE1B6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FEFC8F1-7236-4180-93B1-EC9AC56BEAE5}"/>
              </a:ext>
            </a:extLst>
          </p:cNvPr>
          <p:cNvSpPr>
            <a:spLocks noGrp="1"/>
          </p:cNvSpPr>
          <p:nvPr>
            <p:ph type="dt" sz="half" idx="10"/>
          </p:nvPr>
        </p:nvSpPr>
        <p:spPr/>
        <p:txBody>
          <a:bodyPr/>
          <a:lstStyle/>
          <a:p>
            <a:fld id="{AA3F78AB-E4C5-4D87-A9EF-A990C0BDE06A}" type="datetimeFigureOut">
              <a:rPr lang="nl-NL" smtClean="0"/>
              <a:t>24-9-2018</a:t>
            </a:fld>
            <a:endParaRPr lang="nl-NL"/>
          </a:p>
        </p:txBody>
      </p:sp>
      <p:sp>
        <p:nvSpPr>
          <p:cNvPr id="5" name="Tijdelijke aanduiding voor voettekst 4">
            <a:extLst>
              <a:ext uri="{FF2B5EF4-FFF2-40B4-BE49-F238E27FC236}">
                <a16:creationId xmlns:a16="http://schemas.microsoft.com/office/drawing/2014/main" id="{E6BD61D0-74B7-404F-A196-D73392A21D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A727756-4FAB-450E-8B4F-70484231C864}"/>
              </a:ext>
            </a:extLst>
          </p:cNvPr>
          <p:cNvSpPr>
            <a:spLocks noGrp="1"/>
          </p:cNvSpPr>
          <p:nvPr>
            <p:ph type="sldNum" sz="quarter" idx="12"/>
          </p:nvPr>
        </p:nvSpPr>
        <p:spPr/>
        <p:txBody>
          <a:bodyPr/>
          <a:lstStyle/>
          <a:p>
            <a:fld id="{150E6455-E8C9-4B2C-9B37-02E8CAEBCE73}" type="slidenum">
              <a:rPr lang="nl-NL" smtClean="0"/>
              <a:t>‹nr.›</a:t>
            </a:fld>
            <a:endParaRPr lang="nl-NL"/>
          </a:p>
        </p:txBody>
      </p:sp>
    </p:spTree>
    <p:extLst>
      <p:ext uri="{BB962C8B-B14F-4D97-AF65-F5344CB8AC3E}">
        <p14:creationId xmlns:p14="http://schemas.microsoft.com/office/powerpoint/2010/main" val="117453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A6002-1B1E-4B22-B592-26C94846B80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9DA579C-F93B-4A3C-AB35-70FBF0ED7B7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CABB62-D107-45BB-BE99-3DEA3DEBE3A3}"/>
              </a:ext>
            </a:extLst>
          </p:cNvPr>
          <p:cNvSpPr>
            <a:spLocks noGrp="1"/>
          </p:cNvSpPr>
          <p:nvPr>
            <p:ph type="dt" sz="half" idx="10"/>
          </p:nvPr>
        </p:nvSpPr>
        <p:spPr/>
        <p:txBody>
          <a:bodyPr/>
          <a:lstStyle/>
          <a:p>
            <a:fld id="{AA3F78AB-E4C5-4D87-A9EF-A990C0BDE06A}" type="datetimeFigureOut">
              <a:rPr lang="nl-NL" smtClean="0"/>
              <a:t>24-9-2018</a:t>
            </a:fld>
            <a:endParaRPr lang="nl-NL"/>
          </a:p>
        </p:txBody>
      </p:sp>
      <p:sp>
        <p:nvSpPr>
          <p:cNvPr id="5" name="Tijdelijke aanduiding voor voettekst 4">
            <a:extLst>
              <a:ext uri="{FF2B5EF4-FFF2-40B4-BE49-F238E27FC236}">
                <a16:creationId xmlns:a16="http://schemas.microsoft.com/office/drawing/2014/main" id="{B86E4229-F003-44F8-A339-DAD64EBEB9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3D76F9-AB0E-42F9-BECB-BD8C45A7423D}"/>
              </a:ext>
            </a:extLst>
          </p:cNvPr>
          <p:cNvSpPr>
            <a:spLocks noGrp="1"/>
          </p:cNvSpPr>
          <p:nvPr>
            <p:ph type="sldNum" sz="quarter" idx="12"/>
          </p:nvPr>
        </p:nvSpPr>
        <p:spPr/>
        <p:txBody>
          <a:bodyPr/>
          <a:lstStyle/>
          <a:p>
            <a:fld id="{150E6455-E8C9-4B2C-9B37-02E8CAEBCE73}" type="slidenum">
              <a:rPr lang="nl-NL" smtClean="0"/>
              <a:t>‹nr.›</a:t>
            </a:fld>
            <a:endParaRPr lang="nl-NL"/>
          </a:p>
        </p:txBody>
      </p:sp>
    </p:spTree>
    <p:extLst>
      <p:ext uri="{BB962C8B-B14F-4D97-AF65-F5344CB8AC3E}">
        <p14:creationId xmlns:p14="http://schemas.microsoft.com/office/powerpoint/2010/main" val="1772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9B4532-7D62-4A13-854B-95CF2578648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ED0E5B5-C5D4-4441-B69C-5DC577377E0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EE6352-56A4-4692-8B89-2BA2361CA6E7}"/>
              </a:ext>
            </a:extLst>
          </p:cNvPr>
          <p:cNvSpPr>
            <a:spLocks noGrp="1"/>
          </p:cNvSpPr>
          <p:nvPr>
            <p:ph type="dt" sz="half" idx="10"/>
          </p:nvPr>
        </p:nvSpPr>
        <p:spPr/>
        <p:txBody>
          <a:bodyPr/>
          <a:lstStyle/>
          <a:p>
            <a:fld id="{AA3F78AB-E4C5-4D87-A9EF-A990C0BDE06A}" type="datetimeFigureOut">
              <a:rPr lang="nl-NL" smtClean="0"/>
              <a:t>24-9-2018</a:t>
            </a:fld>
            <a:endParaRPr lang="nl-NL"/>
          </a:p>
        </p:txBody>
      </p:sp>
      <p:sp>
        <p:nvSpPr>
          <p:cNvPr id="5" name="Tijdelijke aanduiding voor voettekst 4">
            <a:extLst>
              <a:ext uri="{FF2B5EF4-FFF2-40B4-BE49-F238E27FC236}">
                <a16:creationId xmlns:a16="http://schemas.microsoft.com/office/drawing/2014/main" id="{A1B10B0D-165F-4189-AC10-DF8031B3F8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1B0D01-137D-4969-8314-6CAD27BF06F6}"/>
              </a:ext>
            </a:extLst>
          </p:cNvPr>
          <p:cNvSpPr>
            <a:spLocks noGrp="1"/>
          </p:cNvSpPr>
          <p:nvPr>
            <p:ph type="sldNum" sz="quarter" idx="12"/>
          </p:nvPr>
        </p:nvSpPr>
        <p:spPr/>
        <p:txBody>
          <a:bodyPr/>
          <a:lstStyle/>
          <a:p>
            <a:fld id="{150E6455-E8C9-4B2C-9B37-02E8CAEBCE73}" type="slidenum">
              <a:rPr lang="nl-NL" smtClean="0"/>
              <a:t>‹nr.›</a:t>
            </a:fld>
            <a:endParaRPr lang="nl-NL"/>
          </a:p>
        </p:txBody>
      </p:sp>
    </p:spTree>
    <p:extLst>
      <p:ext uri="{BB962C8B-B14F-4D97-AF65-F5344CB8AC3E}">
        <p14:creationId xmlns:p14="http://schemas.microsoft.com/office/powerpoint/2010/main" val="131992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A54A-ECA4-4A2B-A26B-1DCDD03BE46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DC1B38C-6D90-4CDC-B005-29573F6EA89B}"/>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E8975E-B681-479C-89FF-F5486F87B247}"/>
              </a:ext>
            </a:extLst>
          </p:cNvPr>
          <p:cNvSpPr>
            <a:spLocks noGrp="1"/>
          </p:cNvSpPr>
          <p:nvPr>
            <p:ph type="dt" sz="half" idx="10"/>
          </p:nvPr>
        </p:nvSpPr>
        <p:spPr/>
        <p:txBody>
          <a:bodyPr/>
          <a:lstStyle/>
          <a:p>
            <a:fld id="{AA3F78AB-E4C5-4D87-A9EF-A990C0BDE06A}" type="datetimeFigureOut">
              <a:rPr lang="nl-NL" smtClean="0"/>
              <a:t>24-9-2018</a:t>
            </a:fld>
            <a:endParaRPr lang="nl-NL"/>
          </a:p>
        </p:txBody>
      </p:sp>
      <p:sp>
        <p:nvSpPr>
          <p:cNvPr id="5" name="Tijdelijke aanduiding voor voettekst 4">
            <a:extLst>
              <a:ext uri="{FF2B5EF4-FFF2-40B4-BE49-F238E27FC236}">
                <a16:creationId xmlns:a16="http://schemas.microsoft.com/office/drawing/2014/main" id="{578E1099-642E-483C-BBB3-69C4879865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A2F18B-43AC-4B88-AF09-9EA4B5BE713B}"/>
              </a:ext>
            </a:extLst>
          </p:cNvPr>
          <p:cNvSpPr>
            <a:spLocks noGrp="1"/>
          </p:cNvSpPr>
          <p:nvPr>
            <p:ph type="sldNum" sz="quarter" idx="12"/>
          </p:nvPr>
        </p:nvSpPr>
        <p:spPr/>
        <p:txBody>
          <a:bodyPr/>
          <a:lstStyle/>
          <a:p>
            <a:fld id="{150E6455-E8C9-4B2C-9B37-02E8CAEBCE73}" type="slidenum">
              <a:rPr lang="nl-NL" smtClean="0"/>
              <a:t>‹nr.›</a:t>
            </a:fld>
            <a:endParaRPr lang="nl-NL"/>
          </a:p>
        </p:txBody>
      </p:sp>
    </p:spTree>
    <p:extLst>
      <p:ext uri="{BB962C8B-B14F-4D97-AF65-F5344CB8AC3E}">
        <p14:creationId xmlns:p14="http://schemas.microsoft.com/office/powerpoint/2010/main" val="250306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541DE-AEEA-415F-B97E-9B127E47238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C603871-FCE2-4289-B016-74625B5263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2FB77A27-2730-4084-98C8-1B1E7B68CD02}"/>
              </a:ext>
            </a:extLst>
          </p:cNvPr>
          <p:cNvSpPr>
            <a:spLocks noGrp="1"/>
          </p:cNvSpPr>
          <p:nvPr>
            <p:ph type="dt" sz="half" idx="10"/>
          </p:nvPr>
        </p:nvSpPr>
        <p:spPr/>
        <p:txBody>
          <a:bodyPr/>
          <a:lstStyle/>
          <a:p>
            <a:fld id="{AA3F78AB-E4C5-4D87-A9EF-A990C0BDE06A}" type="datetimeFigureOut">
              <a:rPr lang="nl-NL" smtClean="0"/>
              <a:t>24-9-2018</a:t>
            </a:fld>
            <a:endParaRPr lang="nl-NL"/>
          </a:p>
        </p:txBody>
      </p:sp>
      <p:sp>
        <p:nvSpPr>
          <p:cNvPr id="5" name="Tijdelijke aanduiding voor voettekst 4">
            <a:extLst>
              <a:ext uri="{FF2B5EF4-FFF2-40B4-BE49-F238E27FC236}">
                <a16:creationId xmlns:a16="http://schemas.microsoft.com/office/drawing/2014/main" id="{EE73A4B1-E343-47AB-BD37-D66B9D2E36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2D3DFE-D4D0-475E-ADF9-FA8E092A9615}"/>
              </a:ext>
            </a:extLst>
          </p:cNvPr>
          <p:cNvSpPr>
            <a:spLocks noGrp="1"/>
          </p:cNvSpPr>
          <p:nvPr>
            <p:ph type="sldNum" sz="quarter" idx="12"/>
          </p:nvPr>
        </p:nvSpPr>
        <p:spPr/>
        <p:txBody>
          <a:bodyPr/>
          <a:lstStyle/>
          <a:p>
            <a:fld id="{150E6455-E8C9-4B2C-9B37-02E8CAEBCE73}" type="slidenum">
              <a:rPr lang="nl-NL" smtClean="0"/>
              <a:t>‹nr.›</a:t>
            </a:fld>
            <a:endParaRPr lang="nl-NL"/>
          </a:p>
        </p:txBody>
      </p:sp>
    </p:spTree>
    <p:extLst>
      <p:ext uri="{BB962C8B-B14F-4D97-AF65-F5344CB8AC3E}">
        <p14:creationId xmlns:p14="http://schemas.microsoft.com/office/powerpoint/2010/main" val="170532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A239F-3830-4B31-839C-7B72F5EC34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2FD4D74-69AA-47C9-ADEC-B66BA4E92535}"/>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F38B17A-C90F-42CC-9792-FD5DE91F5EEE}"/>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DFFD5E5-0846-470A-AC45-D38EC276CAC5}"/>
              </a:ext>
            </a:extLst>
          </p:cNvPr>
          <p:cNvSpPr>
            <a:spLocks noGrp="1"/>
          </p:cNvSpPr>
          <p:nvPr>
            <p:ph type="dt" sz="half" idx="10"/>
          </p:nvPr>
        </p:nvSpPr>
        <p:spPr/>
        <p:txBody>
          <a:bodyPr/>
          <a:lstStyle/>
          <a:p>
            <a:fld id="{AA3F78AB-E4C5-4D87-A9EF-A990C0BDE06A}" type="datetimeFigureOut">
              <a:rPr lang="nl-NL" smtClean="0"/>
              <a:t>24-9-2018</a:t>
            </a:fld>
            <a:endParaRPr lang="nl-NL"/>
          </a:p>
        </p:txBody>
      </p:sp>
      <p:sp>
        <p:nvSpPr>
          <p:cNvPr id="6" name="Tijdelijke aanduiding voor voettekst 5">
            <a:extLst>
              <a:ext uri="{FF2B5EF4-FFF2-40B4-BE49-F238E27FC236}">
                <a16:creationId xmlns:a16="http://schemas.microsoft.com/office/drawing/2014/main" id="{AFCAAAEF-79ED-4841-A221-A8C9EDF6FF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4B1E9C9-7FF3-49BA-A3BD-DB34C9A3FE32}"/>
              </a:ext>
            </a:extLst>
          </p:cNvPr>
          <p:cNvSpPr>
            <a:spLocks noGrp="1"/>
          </p:cNvSpPr>
          <p:nvPr>
            <p:ph type="sldNum" sz="quarter" idx="12"/>
          </p:nvPr>
        </p:nvSpPr>
        <p:spPr/>
        <p:txBody>
          <a:bodyPr/>
          <a:lstStyle/>
          <a:p>
            <a:fld id="{150E6455-E8C9-4B2C-9B37-02E8CAEBCE73}" type="slidenum">
              <a:rPr lang="nl-NL" smtClean="0"/>
              <a:t>‹nr.›</a:t>
            </a:fld>
            <a:endParaRPr lang="nl-NL"/>
          </a:p>
        </p:txBody>
      </p:sp>
    </p:spTree>
    <p:extLst>
      <p:ext uri="{BB962C8B-B14F-4D97-AF65-F5344CB8AC3E}">
        <p14:creationId xmlns:p14="http://schemas.microsoft.com/office/powerpoint/2010/main" val="229903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E8A25-F71B-4CAC-8960-E4FD2940A0F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59FFA0B-0696-45A4-8D85-FA138602D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1F8EAF41-A558-4C7F-9746-81607C0E56DC}"/>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0AD9D71-9371-4CC9-AFAD-2BD2F5981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6B7FA8E-DB0A-4860-BB87-E165A2158362}"/>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89AD07B-D691-4B27-8093-E10913253F36}"/>
              </a:ext>
            </a:extLst>
          </p:cNvPr>
          <p:cNvSpPr>
            <a:spLocks noGrp="1"/>
          </p:cNvSpPr>
          <p:nvPr>
            <p:ph type="dt" sz="half" idx="10"/>
          </p:nvPr>
        </p:nvSpPr>
        <p:spPr/>
        <p:txBody>
          <a:bodyPr/>
          <a:lstStyle/>
          <a:p>
            <a:fld id="{AA3F78AB-E4C5-4D87-A9EF-A990C0BDE06A}" type="datetimeFigureOut">
              <a:rPr lang="nl-NL" smtClean="0"/>
              <a:t>24-9-2018</a:t>
            </a:fld>
            <a:endParaRPr lang="nl-NL"/>
          </a:p>
        </p:txBody>
      </p:sp>
      <p:sp>
        <p:nvSpPr>
          <p:cNvPr id="8" name="Tijdelijke aanduiding voor voettekst 7">
            <a:extLst>
              <a:ext uri="{FF2B5EF4-FFF2-40B4-BE49-F238E27FC236}">
                <a16:creationId xmlns:a16="http://schemas.microsoft.com/office/drawing/2014/main" id="{F7E13FFD-5875-4E5A-A9C8-B32FC2F5985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4EA2F97-3089-424D-8EE7-775D24355C28}"/>
              </a:ext>
            </a:extLst>
          </p:cNvPr>
          <p:cNvSpPr>
            <a:spLocks noGrp="1"/>
          </p:cNvSpPr>
          <p:nvPr>
            <p:ph type="sldNum" sz="quarter" idx="12"/>
          </p:nvPr>
        </p:nvSpPr>
        <p:spPr/>
        <p:txBody>
          <a:bodyPr/>
          <a:lstStyle/>
          <a:p>
            <a:fld id="{150E6455-E8C9-4B2C-9B37-02E8CAEBCE73}" type="slidenum">
              <a:rPr lang="nl-NL" smtClean="0"/>
              <a:t>‹nr.›</a:t>
            </a:fld>
            <a:endParaRPr lang="nl-NL"/>
          </a:p>
        </p:txBody>
      </p:sp>
    </p:spTree>
    <p:extLst>
      <p:ext uri="{BB962C8B-B14F-4D97-AF65-F5344CB8AC3E}">
        <p14:creationId xmlns:p14="http://schemas.microsoft.com/office/powerpoint/2010/main" val="425979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DC7F7-5042-4CFA-8F98-B19F7A44C51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0BFBABB-BC22-4513-9C46-C82BBFEE08B8}"/>
              </a:ext>
            </a:extLst>
          </p:cNvPr>
          <p:cNvSpPr>
            <a:spLocks noGrp="1"/>
          </p:cNvSpPr>
          <p:nvPr>
            <p:ph type="dt" sz="half" idx="10"/>
          </p:nvPr>
        </p:nvSpPr>
        <p:spPr/>
        <p:txBody>
          <a:bodyPr/>
          <a:lstStyle/>
          <a:p>
            <a:fld id="{AA3F78AB-E4C5-4D87-A9EF-A990C0BDE06A}" type="datetimeFigureOut">
              <a:rPr lang="nl-NL" smtClean="0"/>
              <a:t>24-9-2018</a:t>
            </a:fld>
            <a:endParaRPr lang="nl-NL"/>
          </a:p>
        </p:txBody>
      </p:sp>
      <p:sp>
        <p:nvSpPr>
          <p:cNvPr id="4" name="Tijdelijke aanduiding voor voettekst 3">
            <a:extLst>
              <a:ext uri="{FF2B5EF4-FFF2-40B4-BE49-F238E27FC236}">
                <a16:creationId xmlns:a16="http://schemas.microsoft.com/office/drawing/2014/main" id="{CB87FED3-D982-4F20-A5CE-56DA34D8FE8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0E8AC8-DD7D-4211-99A8-BBBC0B477AE8}"/>
              </a:ext>
            </a:extLst>
          </p:cNvPr>
          <p:cNvSpPr>
            <a:spLocks noGrp="1"/>
          </p:cNvSpPr>
          <p:nvPr>
            <p:ph type="sldNum" sz="quarter" idx="12"/>
          </p:nvPr>
        </p:nvSpPr>
        <p:spPr/>
        <p:txBody>
          <a:bodyPr/>
          <a:lstStyle/>
          <a:p>
            <a:fld id="{150E6455-E8C9-4B2C-9B37-02E8CAEBCE73}" type="slidenum">
              <a:rPr lang="nl-NL" smtClean="0"/>
              <a:t>‹nr.›</a:t>
            </a:fld>
            <a:endParaRPr lang="nl-NL"/>
          </a:p>
        </p:txBody>
      </p:sp>
    </p:spTree>
    <p:extLst>
      <p:ext uri="{BB962C8B-B14F-4D97-AF65-F5344CB8AC3E}">
        <p14:creationId xmlns:p14="http://schemas.microsoft.com/office/powerpoint/2010/main" val="293243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1C22FE-CC19-4426-B714-4BB4EC1E378E}"/>
              </a:ext>
            </a:extLst>
          </p:cNvPr>
          <p:cNvSpPr>
            <a:spLocks noGrp="1"/>
          </p:cNvSpPr>
          <p:nvPr>
            <p:ph type="dt" sz="half" idx="10"/>
          </p:nvPr>
        </p:nvSpPr>
        <p:spPr/>
        <p:txBody>
          <a:bodyPr/>
          <a:lstStyle/>
          <a:p>
            <a:fld id="{AA3F78AB-E4C5-4D87-A9EF-A990C0BDE06A}" type="datetimeFigureOut">
              <a:rPr lang="nl-NL" smtClean="0"/>
              <a:t>24-9-2018</a:t>
            </a:fld>
            <a:endParaRPr lang="nl-NL"/>
          </a:p>
        </p:txBody>
      </p:sp>
      <p:sp>
        <p:nvSpPr>
          <p:cNvPr id="3" name="Tijdelijke aanduiding voor voettekst 2">
            <a:extLst>
              <a:ext uri="{FF2B5EF4-FFF2-40B4-BE49-F238E27FC236}">
                <a16:creationId xmlns:a16="http://schemas.microsoft.com/office/drawing/2014/main" id="{44D16F3C-369E-4D58-8BC5-0043E35A3EC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6A4E35B-C703-4EEA-9CDA-7AAAC1AE2356}"/>
              </a:ext>
            </a:extLst>
          </p:cNvPr>
          <p:cNvSpPr>
            <a:spLocks noGrp="1"/>
          </p:cNvSpPr>
          <p:nvPr>
            <p:ph type="sldNum" sz="quarter" idx="12"/>
          </p:nvPr>
        </p:nvSpPr>
        <p:spPr/>
        <p:txBody>
          <a:bodyPr/>
          <a:lstStyle/>
          <a:p>
            <a:fld id="{150E6455-E8C9-4B2C-9B37-02E8CAEBCE73}" type="slidenum">
              <a:rPr lang="nl-NL" smtClean="0"/>
              <a:t>‹nr.›</a:t>
            </a:fld>
            <a:endParaRPr lang="nl-NL"/>
          </a:p>
        </p:txBody>
      </p:sp>
    </p:spTree>
    <p:extLst>
      <p:ext uri="{BB962C8B-B14F-4D97-AF65-F5344CB8AC3E}">
        <p14:creationId xmlns:p14="http://schemas.microsoft.com/office/powerpoint/2010/main" val="403973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FE6E7E-7821-43F4-BF79-C19B93A33C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9903675-AB26-4057-BE8E-50C28FCDC8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D05273E-EA30-4992-B9EF-113C84AAF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F3F8C90-8801-47B1-99FC-5BFE1F8192A4}"/>
              </a:ext>
            </a:extLst>
          </p:cNvPr>
          <p:cNvSpPr>
            <a:spLocks noGrp="1"/>
          </p:cNvSpPr>
          <p:nvPr>
            <p:ph type="dt" sz="half" idx="10"/>
          </p:nvPr>
        </p:nvSpPr>
        <p:spPr/>
        <p:txBody>
          <a:bodyPr/>
          <a:lstStyle/>
          <a:p>
            <a:fld id="{AA3F78AB-E4C5-4D87-A9EF-A990C0BDE06A}" type="datetimeFigureOut">
              <a:rPr lang="nl-NL" smtClean="0"/>
              <a:t>24-9-2018</a:t>
            </a:fld>
            <a:endParaRPr lang="nl-NL"/>
          </a:p>
        </p:txBody>
      </p:sp>
      <p:sp>
        <p:nvSpPr>
          <p:cNvPr id="6" name="Tijdelijke aanduiding voor voettekst 5">
            <a:extLst>
              <a:ext uri="{FF2B5EF4-FFF2-40B4-BE49-F238E27FC236}">
                <a16:creationId xmlns:a16="http://schemas.microsoft.com/office/drawing/2014/main" id="{E1C08BEF-07B0-46EA-8B61-3BA23C286C9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4A47854-92A6-460B-ADD5-C83D22635EF6}"/>
              </a:ext>
            </a:extLst>
          </p:cNvPr>
          <p:cNvSpPr>
            <a:spLocks noGrp="1"/>
          </p:cNvSpPr>
          <p:nvPr>
            <p:ph type="sldNum" sz="quarter" idx="12"/>
          </p:nvPr>
        </p:nvSpPr>
        <p:spPr/>
        <p:txBody>
          <a:bodyPr/>
          <a:lstStyle/>
          <a:p>
            <a:fld id="{150E6455-E8C9-4B2C-9B37-02E8CAEBCE73}" type="slidenum">
              <a:rPr lang="nl-NL" smtClean="0"/>
              <a:t>‹nr.›</a:t>
            </a:fld>
            <a:endParaRPr lang="nl-NL"/>
          </a:p>
        </p:txBody>
      </p:sp>
    </p:spTree>
    <p:extLst>
      <p:ext uri="{BB962C8B-B14F-4D97-AF65-F5344CB8AC3E}">
        <p14:creationId xmlns:p14="http://schemas.microsoft.com/office/powerpoint/2010/main" val="94848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FE3D4-C44B-47B0-B982-9525F455C1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BFBD7A3-A5C5-432B-9A2B-A7ADDC04EB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F270843-009C-4A3E-8D34-35DFD54D7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0C3035B-1136-4D61-BB54-D67F8FF48D64}"/>
              </a:ext>
            </a:extLst>
          </p:cNvPr>
          <p:cNvSpPr>
            <a:spLocks noGrp="1"/>
          </p:cNvSpPr>
          <p:nvPr>
            <p:ph type="dt" sz="half" idx="10"/>
          </p:nvPr>
        </p:nvSpPr>
        <p:spPr/>
        <p:txBody>
          <a:bodyPr/>
          <a:lstStyle/>
          <a:p>
            <a:fld id="{AA3F78AB-E4C5-4D87-A9EF-A990C0BDE06A}" type="datetimeFigureOut">
              <a:rPr lang="nl-NL" smtClean="0"/>
              <a:t>24-9-2018</a:t>
            </a:fld>
            <a:endParaRPr lang="nl-NL"/>
          </a:p>
        </p:txBody>
      </p:sp>
      <p:sp>
        <p:nvSpPr>
          <p:cNvPr id="6" name="Tijdelijke aanduiding voor voettekst 5">
            <a:extLst>
              <a:ext uri="{FF2B5EF4-FFF2-40B4-BE49-F238E27FC236}">
                <a16:creationId xmlns:a16="http://schemas.microsoft.com/office/drawing/2014/main" id="{048477F8-D90B-41CD-9207-468B648DD17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301F1C-4697-40BC-9CE6-C7EC5DF556F8}"/>
              </a:ext>
            </a:extLst>
          </p:cNvPr>
          <p:cNvSpPr>
            <a:spLocks noGrp="1"/>
          </p:cNvSpPr>
          <p:nvPr>
            <p:ph type="sldNum" sz="quarter" idx="12"/>
          </p:nvPr>
        </p:nvSpPr>
        <p:spPr/>
        <p:txBody>
          <a:bodyPr/>
          <a:lstStyle/>
          <a:p>
            <a:fld id="{150E6455-E8C9-4B2C-9B37-02E8CAEBCE73}" type="slidenum">
              <a:rPr lang="nl-NL" smtClean="0"/>
              <a:t>‹nr.›</a:t>
            </a:fld>
            <a:endParaRPr lang="nl-NL"/>
          </a:p>
        </p:txBody>
      </p:sp>
    </p:spTree>
    <p:extLst>
      <p:ext uri="{BB962C8B-B14F-4D97-AF65-F5344CB8AC3E}">
        <p14:creationId xmlns:p14="http://schemas.microsoft.com/office/powerpoint/2010/main" val="164757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7AB637-485E-4753-92A9-450E8E378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1A1CAC5-F593-4FFB-97E3-A1D3EB4C60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596F60E-4852-48E0-8116-35FD185C9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F78AB-E4C5-4D87-A9EF-A990C0BDE06A}" type="datetimeFigureOut">
              <a:rPr lang="nl-NL" smtClean="0"/>
              <a:t>24-9-2018</a:t>
            </a:fld>
            <a:endParaRPr lang="nl-NL"/>
          </a:p>
        </p:txBody>
      </p:sp>
      <p:sp>
        <p:nvSpPr>
          <p:cNvPr id="5" name="Tijdelijke aanduiding voor voettekst 4">
            <a:extLst>
              <a:ext uri="{FF2B5EF4-FFF2-40B4-BE49-F238E27FC236}">
                <a16:creationId xmlns:a16="http://schemas.microsoft.com/office/drawing/2014/main" id="{584F77D9-4656-48B0-A4D0-B6DA739E8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F6D5204-EB25-4324-B91F-EB7D04EC4F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E6455-E8C9-4B2C-9B37-02E8CAEBCE73}" type="slidenum">
              <a:rPr lang="nl-NL" smtClean="0"/>
              <a:t>‹nr.›</a:t>
            </a:fld>
            <a:endParaRPr lang="nl-NL"/>
          </a:p>
        </p:txBody>
      </p:sp>
    </p:spTree>
    <p:extLst>
      <p:ext uri="{BB962C8B-B14F-4D97-AF65-F5344CB8AC3E}">
        <p14:creationId xmlns:p14="http://schemas.microsoft.com/office/powerpoint/2010/main" val="468188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ewerelddraaitdoor.bnnvara.nl/media/38205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KOGPiN8cYp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ed.com/talks/peter_van_uhm_why_i_chose_a_gun/transcript?language=n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4A530E0-97BB-4D9B-BB04-0E4E8C7C9FBA}"/>
              </a:ext>
            </a:extLst>
          </p:cNvPr>
          <p:cNvSpPr>
            <a:spLocks noGrp="1"/>
          </p:cNvSpPr>
          <p:nvPr>
            <p:ph type="title"/>
          </p:nvPr>
        </p:nvSpPr>
        <p:spPr>
          <a:xfrm>
            <a:off x="838200" y="2697509"/>
            <a:ext cx="10515600" cy="1325563"/>
          </a:xfrm>
        </p:spPr>
        <p:txBody>
          <a:bodyPr>
            <a:normAutofit/>
          </a:bodyPr>
          <a:lstStyle/>
          <a:p>
            <a:pPr algn="ctr"/>
            <a:r>
              <a:rPr lang="nl-NL" sz="5400" b="1" dirty="0"/>
              <a:t>Pathos </a:t>
            </a:r>
          </a:p>
        </p:txBody>
      </p:sp>
      <p:pic>
        <p:nvPicPr>
          <p:cNvPr id="3" name="Afbeelding 2">
            <a:extLst>
              <a:ext uri="{FF2B5EF4-FFF2-40B4-BE49-F238E27FC236}">
                <a16:creationId xmlns:a16="http://schemas.microsoft.com/office/drawing/2014/main" id="{B785635E-D33B-413F-A745-BFEA72468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428" y="0"/>
            <a:ext cx="4795572" cy="2697509"/>
          </a:xfrm>
          <a:prstGeom prst="rect">
            <a:avLst/>
          </a:prstGeom>
        </p:spPr>
      </p:pic>
      <p:pic>
        <p:nvPicPr>
          <p:cNvPr id="6" name="Afbeelding 5">
            <a:extLst>
              <a:ext uri="{FF2B5EF4-FFF2-40B4-BE49-F238E27FC236}">
                <a16:creationId xmlns:a16="http://schemas.microsoft.com/office/drawing/2014/main" id="{A9836938-4165-48C5-8002-747048ADB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974914" cy="2697509"/>
          </a:xfrm>
          <a:prstGeom prst="rect">
            <a:avLst/>
          </a:prstGeom>
        </p:spPr>
      </p:pic>
      <p:pic>
        <p:nvPicPr>
          <p:cNvPr id="9" name="Afbeelding 8">
            <a:extLst>
              <a:ext uri="{FF2B5EF4-FFF2-40B4-BE49-F238E27FC236}">
                <a16:creationId xmlns:a16="http://schemas.microsoft.com/office/drawing/2014/main" id="{A5AB5BE3-CAB4-42B3-A315-8E15FD331EA3}"/>
              </a:ext>
            </a:extLst>
          </p:cNvPr>
          <p:cNvPicPr>
            <a:picLocks noChangeAspect="1"/>
          </p:cNvPicPr>
          <p:nvPr/>
        </p:nvPicPr>
        <p:blipFill rotWithShape="1">
          <a:blip r:embed="rId4">
            <a:extLst>
              <a:ext uri="{28A0092B-C50C-407E-A947-70E740481C1C}">
                <a14:useLocalDpi xmlns:a14="http://schemas.microsoft.com/office/drawing/2010/main" val="0"/>
              </a:ext>
            </a:extLst>
          </a:blip>
          <a:srcRect r="47348"/>
          <a:stretch/>
        </p:blipFill>
        <p:spPr>
          <a:xfrm>
            <a:off x="-17113" y="2686774"/>
            <a:ext cx="3143772" cy="4171225"/>
          </a:xfrm>
          <a:prstGeom prst="rect">
            <a:avLst/>
          </a:prstGeom>
        </p:spPr>
      </p:pic>
      <p:pic>
        <p:nvPicPr>
          <p:cNvPr id="11" name="Afbeelding 10">
            <a:extLst>
              <a:ext uri="{FF2B5EF4-FFF2-40B4-BE49-F238E27FC236}">
                <a16:creationId xmlns:a16="http://schemas.microsoft.com/office/drawing/2014/main" id="{86BCE7C1-559B-4ABD-BBF7-779B65B0B2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6428" y="4304514"/>
            <a:ext cx="4795572" cy="2553486"/>
          </a:xfrm>
          <a:prstGeom prst="rect">
            <a:avLst/>
          </a:prstGeom>
        </p:spPr>
      </p:pic>
    </p:spTree>
    <p:extLst>
      <p:ext uri="{BB962C8B-B14F-4D97-AF65-F5344CB8AC3E}">
        <p14:creationId xmlns:p14="http://schemas.microsoft.com/office/powerpoint/2010/main" val="388333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70B4E-730F-4692-85F6-5AA945BC38C6}"/>
              </a:ext>
            </a:extLst>
          </p:cNvPr>
          <p:cNvSpPr>
            <a:spLocks noGrp="1"/>
          </p:cNvSpPr>
          <p:nvPr>
            <p:ph type="title"/>
          </p:nvPr>
        </p:nvSpPr>
        <p:spPr/>
        <p:txBody>
          <a:bodyPr>
            <a:normAutofit fontScale="90000"/>
          </a:bodyPr>
          <a:lstStyle/>
          <a:p>
            <a:r>
              <a:rPr lang="nl-NL" dirty="0"/>
              <a:t>84% van de vluchtelingen opgevangen in de regio</a:t>
            </a:r>
            <a:br>
              <a:rPr lang="nl-NL" dirty="0"/>
            </a:br>
            <a:endParaRPr lang="nl-NL" dirty="0"/>
          </a:p>
        </p:txBody>
      </p:sp>
      <p:sp>
        <p:nvSpPr>
          <p:cNvPr id="3" name="Tijdelijke aanduiding voor inhoud 2">
            <a:extLst>
              <a:ext uri="{FF2B5EF4-FFF2-40B4-BE49-F238E27FC236}">
                <a16:creationId xmlns:a16="http://schemas.microsoft.com/office/drawing/2014/main" id="{D35780D0-58D7-4073-9439-068D4C25CCE2}"/>
              </a:ext>
            </a:extLst>
          </p:cNvPr>
          <p:cNvSpPr>
            <a:spLocks noGrp="1"/>
          </p:cNvSpPr>
          <p:nvPr>
            <p:ph idx="1"/>
          </p:nvPr>
        </p:nvSpPr>
        <p:spPr>
          <a:xfrm>
            <a:off x="838200" y="1349829"/>
            <a:ext cx="10515600" cy="4827133"/>
          </a:xfrm>
        </p:spPr>
        <p:txBody>
          <a:bodyPr>
            <a:normAutofit fontScale="92500" lnSpcReduction="20000"/>
          </a:bodyPr>
          <a:lstStyle/>
          <a:p>
            <a:pPr marL="0" indent="0">
              <a:lnSpc>
                <a:spcPct val="124000"/>
              </a:lnSpc>
              <a:spcBef>
                <a:spcPts val="600"/>
              </a:spcBef>
              <a:buNone/>
            </a:pPr>
            <a:r>
              <a:rPr lang="nl-NL" dirty="0"/>
              <a:t>De nieuwe regering ziet ‘opvang in de regio’ als oplossing voor de vluchtelingenproblematiek. Zij wil meer vluchtelingendeals met landen buiten Europa. Vergelijkbaar aan de deal die de Europese Unie sloot met Turkije. Het probleem is dat van de ruim 65 miljoen vluchtelingen wereldwijd 84% al wordt opgevangen in de regio. Het plan is dan ook niets meer dan oude wijn in nieuwe zakken. </a:t>
            </a:r>
          </a:p>
          <a:p>
            <a:pPr marL="0" indent="0">
              <a:lnSpc>
                <a:spcPct val="124000"/>
              </a:lnSpc>
              <a:spcBef>
                <a:spcPts val="600"/>
              </a:spcBef>
              <a:buNone/>
            </a:pPr>
            <a:r>
              <a:rPr lang="nl-NL" dirty="0"/>
              <a:t>Wij pleiten daarom voor eerlijke informatie, redelijkheid in de discussies en een volwassen debat gericht op échte oplossingen. Wij gaan ver voor vluchtelingen, maar zonder uw hulp zijn wij nergens! Wij willen minder vluchtelingen wereldwijd. Doe mee en teken de petitie!</a:t>
            </a:r>
          </a:p>
          <a:p>
            <a:pPr algn="r">
              <a:lnSpc>
                <a:spcPct val="124000"/>
              </a:lnSpc>
              <a:spcBef>
                <a:spcPts val="600"/>
              </a:spcBef>
            </a:pPr>
            <a:r>
              <a:rPr lang="nl-NL" dirty="0"/>
              <a:t>www.vluchteling.nl</a:t>
            </a:r>
          </a:p>
        </p:txBody>
      </p:sp>
    </p:spTree>
    <p:extLst>
      <p:ext uri="{BB962C8B-B14F-4D97-AF65-F5344CB8AC3E}">
        <p14:creationId xmlns:p14="http://schemas.microsoft.com/office/powerpoint/2010/main" val="406494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61B9E-CFD2-4B71-A7D6-EDA1C09C3ADB}"/>
              </a:ext>
            </a:extLst>
          </p:cNvPr>
          <p:cNvSpPr>
            <a:spLocks noGrp="1"/>
          </p:cNvSpPr>
          <p:nvPr>
            <p:ph type="title"/>
          </p:nvPr>
        </p:nvSpPr>
        <p:spPr/>
        <p:txBody>
          <a:bodyPr/>
          <a:lstStyle/>
          <a:p>
            <a:r>
              <a:rPr lang="nl-NL" dirty="0"/>
              <a:t>Twee sprekers</a:t>
            </a:r>
          </a:p>
        </p:txBody>
      </p:sp>
      <p:sp>
        <p:nvSpPr>
          <p:cNvPr id="3" name="Tijdelijke aanduiding voor inhoud 2">
            <a:extLst>
              <a:ext uri="{FF2B5EF4-FFF2-40B4-BE49-F238E27FC236}">
                <a16:creationId xmlns:a16="http://schemas.microsoft.com/office/drawing/2014/main" id="{4FD321F8-E74A-455D-8DE3-28A40B1520EE}"/>
              </a:ext>
            </a:extLst>
          </p:cNvPr>
          <p:cNvSpPr>
            <a:spLocks noGrp="1"/>
          </p:cNvSpPr>
          <p:nvPr>
            <p:ph idx="1"/>
          </p:nvPr>
        </p:nvSpPr>
        <p:spPr/>
        <p:txBody>
          <a:bodyPr/>
          <a:lstStyle/>
          <a:p>
            <a:pPr marL="0" indent="0">
              <a:buNone/>
            </a:pPr>
            <a:r>
              <a:rPr lang="nl-NL" dirty="0"/>
              <a:t>De vader van Britt Dekker:</a:t>
            </a:r>
          </a:p>
          <a:p>
            <a:r>
              <a:rPr lang="nl-NL" dirty="0">
                <a:hlinkClick r:id="rId2"/>
              </a:rPr>
              <a:t>https://dewerelddraaitdoor.bnnvara.nl/media/382052</a:t>
            </a:r>
            <a:endParaRPr lang="nl-NL" dirty="0"/>
          </a:p>
          <a:p>
            <a:endParaRPr lang="nl-NL" dirty="0"/>
          </a:p>
          <a:p>
            <a:r>
              <a:rPr lang="nl-NL" dirty="0"/>
              <a:t>Michelle Obama/Steve Jobs</a:t>
            </a:r>
          </a:p>
          <a:p>
            <a:endParaRPr lang="nl-NL" dirty="0"/>
          </a:p>
          <a:p>
            <a:endParaRPr lang="nl-NL" dirty="0"/>
          </a:p>
        </p:txBody>
      </p:sp>
    </p:spTree>
    <p:extLst>
      <p:ext uri="{BB962C8B-B14F-4D97-AF65-F5344CB8AC3E}">
        <p14:creationId xmlns:p14="http://schemas.microsoft.com/office/powerpoint/2010/main" val="350537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083B4-52B3-4572-8628-A716A1D3FAC1}"/>
              </a:ext>
            </a:extLst>
          </p:cNvPr>
          <p:cNvSpPr>
            <a:spLocks noGrp="1"/>
          </p:cNvSpPr>
          <p:nvPr>
            <p:ph type="title"/>
          </p:nvPr>
        </p:nvSpPr>
        <p:spPr/>
        <p:txBody>
          <a:bodyPr/>
          <a:lstStyle/>
          <a:p>
            <a:r>
              <a:rPr lang="nl-NL" dirty="0"/>
              <a:t>Praktische opdracht</a:t>
            </a:r>
          </a:p>
        </p:txBody>
      </p:sp>
      <p:sp>
        <p:nvSpPr>
          <p:cNvPr id="3" name="Tijdelijke aanduiding voor inhoud 2">
            <a:extLst>
              <a:ext uri="{FF2B5EF4-FFF2-40B4-BE49-F238E27FC236}">
                <a16:creationId xmlns:a16="http://schemas.microsoft.com/office/drawing/2014/main" id="{D7C204FA-BF66-4F5F-BE89-BA2BA2B0816A}"/>
              </a:ext>
            </a:extLst>
          </p:cNvPr>
          <p:cNvSpPr>
            <a:spLocks noGrp="1"/>
          </p:cNvSpPr>
          <p:nvPr>
            <p:ph idx="1"/>
          </p:nvPr>
        </p:nvSpPr>
        <p:spPr/>
        <p:txBody>
          <a:bodyPr/>
          <a:lstStyle/>
          <a:p>
            <a:r>
              <a:rPr lang="nl-NL" dirty="0"/>
              <a:t>Overtuig je ouders/docent:</a:t>
            </a:r>
          </a:p>
          <a:p>
            <a:pPr lvl="1"/>
            <a:r>
              <a:rPr lang="nl-NL" dirty="0"/>
              <a:t>Hoger cijfer</a:t>
            </a:r>
          </a:p>
          <a:p>
            <a:pPr lvl="1"/>
            <a:r>
              <a:rPr lang="nl-NL" dirty="0"/>
              <a:t>Logeren vlak voor </a:t>
            </a:r>
            <a:r>
              <a:rPr lang="nl-NL" dirty="0" err="1"/>
              <a:t>toetsweek</a:t>
            </a:r>
            <a:endParaRPr lang="nl-NL" dirty="0"/>
          </a:p>
          <a:p>
            <a:pPr lvl="1"/>
            <a:r>
              <a:rPr lang="nl-NL" dirty="0"/>
              <a:t>Dure jas</a:t>
            </a:r>
          </a:p>
          <a:p>
            <a:pPr lvl="1"/>
            <a:r>
              <a:rPr lang="nl-NL" dirty="0" err="1"/>
              <a:t>Skireis</a:t>
            </a:r>
            <a:endParaRPr lang="nl-NL" dirty="0"/>
          </a:p>
          <a:p>
            <a:pPr lvl="1"/>
            <a:r>
              <a:rPr lang="nl-NL" dirty="0"/>
              <a:t>Onder </a:t>
            </a:r>
            <a:r>
              <a:rPr lang="nl-NL" dirty="0" err="1"/>
              <a:t>telaatbriefje</a:t>
            </a:r>
            <a:r>
              <a:rPr lang="nl-NL" dirty="0"/>
              <a:t> uitkomen</a:t>
            </a:r>
          </a:p>
        </p:txBody>
      </p:sp>
    </p:spTree>
    <p:extLst>
      <p:ext uri="{BB962C8B-B14F-4D97-AF65-F5344CB8AC3E}">
        <p14:creationId xmlns:p14="http://schemas.microsoft.com/office/powerpoint/2010/main" val="134516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5C3D3-AD81-4B94-B1EC-4B339E09536E}"/>
              </a:ext>
            </a:extLst>
          </p:cNvPr>
          <p:cNvSpPr>
            <a:spLocks noGrp="1"/>
          </p:cNvSpPr>
          <p:nvPr>
            <p:ph type="title"/>
          </p:nvPr>
        </p:nvSpPr>
        <p:spPr/>
        <p:txBody>
          <a:bodyPr/>
          <a:lstStyle/>
          <a:p>
            <a:r>
              <a:rPr lang="nl-NL" dirty="0"/>
              <a:t>Centrale vragen</a:t>
            </a:r>
          </a:p>
        </p:txBody>
      </p:sp>
      <p:sp>
        <p:nvSpPr>
          <p:cNvPr id="3" name="Tijdelijke aanduiding voor inhoud 2">
            <a:extLst>
              <a:ext uri="{FF2B5EF4-FFF2-40B4-BE49-F238E27FC236}">
                <a16:creationId xmlns:a16="http://schemas.microsoft.com/office/drawing/2014/main" id="{AE961395-F5DC-4278-819B-1494759B5C8A}"/>
              </a:ext>
            </a:extLst>
          </p:cNvPr>
          <p:cNvSpPr>
            <a:spLocks noGrp="1"/>
          </p:cNvSpPr>
          <p:nvPr>
            <p:ph idx="1"/>
          </p:nvPr>
        </p:nvSpPr>
        <p:spPr/>
        <p:txBody>
          <a:bodyPr>
            <a:normAutofit/>
          </a:bodyPr>
          <a:lstStyle/>
          <a:p>
            <a:pPr>
              <a:lnSpc>
                <a:spcPct val="100000"/>
              </a:lnSpc>
            </a:pPr>
            <a:r>
              <a:rPr lang="en-US" dirty="0" err="1"/>
              <a:t>Welke</a:t>
            </a:r>
            <a:r>
              <a:rPr lang="en-US" dirty="0"/>
              <a:t> </a:t>
            </a:r>
            <a:r>
              <a:rPr lang="en-US" dirty="0" err="1"/>
              <a:t>intenties</a:t>
            </a:r>
            <a:r>
              <a:rPr lang="en-US" dirty="0"/>
              <a:t> </a:t>
            </a:r>
            <a:r>
              <a:rPr lang="en-US" dirty="0" err="1"/>
              <a:t>heeft</a:t>
            </a:r>
            <a:r>
              <a:rPr lang="en-US" dirty="0"/>
              <a:t> de </a:t>
            </a:r>
            <a:r>
              <a:rPr lang="en-US" dirty="0" err="1"/>
              <a:t>schrijver</a:t>
            </a:r>
            <a:r>
              <a:rPr lang="en-US" dirty="0"/>
              <a:t> op logos-, ethos- en </a:t>
            </a:r>
            <a:r>
              <a:rPr lang="en-US" dirty="0" err="1"/>
              <a:t>pathosniveau</a:t>
            </a:r>
            <a:r>
              <a:rPr lang="en-US" dirty="0"/>
              <a:t>?</a:t>
            </a:r>
          </a:p>
          <a:p>
            <a:pPr>
              <a:lnSpc>
                <a:spcPct val="100000"/>
              </a:lnSpc>
            </a:pPr>
            <a:r>
              <a:rPr lang="en-US" dirty="0"/>
              <a:t>Hoe </a:t>
            </a:r>
            <a:r>
              <a:rPr lang="en-US" dirty="0" err="1"/>
              <a:t>gebruikt</a:t>
            </a:r>
            <a:r>
              <a:rPr lang="en-US" dirty="0"/>
              <a:t> de </a:t>
            </a:r>
            <a:r>
              <a:rPr lang="en-US" dirty="0" err="1"/>
              <a:t>schrijver</a:t>
            </a:r>
            <a:r>
              <a:rPr lang="en-US" dirty="0"/>
              <a:t>/</a:t>
            </a:r>
            <a:r>
              <a:rPr lang="en-US" dirty="0" err="1"/>
              <a:t>spreker</a:t>
            </a:r>
            <a:r>
              <a:rPr lang="en-US" dirty="0"/>
              <a:t> </a:t>
            </a:r>
            <a:r>
              <a:rPr lang="en-US" dirty="0" err="1"/>
              <a:t>taal</a:t>
            </a:r>
            <a:r>
              <a:rPr lang="en-US" dirty="0"/>
              <a:t> om </a:t>
            </a:r>
            <a:r>
              <a:rPr lang="en-US" dirty="0" err="1"/>
              <a:t>zijn</a:t>
            </a:r>
            <a:r>
              <a:rPr lang="en-US" dirty="0"/>
              <a:t> </a:t>
            </a:r>
            <a:r>
              <a:rPr lang="en-US" dirty="0" err="1"/>
              <a:t>doel</a:t>
            </a:r>
            <a:r>
              <a:rPr lang="en-US" dirty="0"/>
              <a:t> </a:t>
            </a:r>
            <a:r>
              <a:rPr lang="en-US" dirty="0" err="1"/>
              <a:t>te</a:t>
            </a:r>
            <a:r>
              <a:rPr lang="en-US" dirty="0"/>
              <a:t> </a:t>
            </a:r>
            <a:r>
              <a:rPr lang="en-US" dirty="0" err="1"/>
              <a:t>bereiken</a:t>
            </a:r>
            <a:r>
              <a:rPr lang="en-US" dirty="0"/>
              <a:t>?  (</a:t>
            </a:r>
            <a:r>
              <a:rPr lang="en-US" dirty="0" err="1"/>
              <a:t>strategieën</a:t>
            </a:r>
            <a:r>
              <a:rPr lang="en-US" dirty="0"/>
              <a:t>)</a:t>
            </a:r>
          </a:p>
          <a:p>
            <a:r>
              <a:rPr lang="en-US" dirty="0"/>
              <a:t>Hoe </a:t>
            </a:r>
            <a:r>
              <a:rPr lang="en-US" dirty="0" err="1"/>
              <a:t>evalueer</a:t>
            </a:r>
            <a:r>
              <a:rPr lang="en-US" dirty="0"/>
              <a:t> </a:t>
            </a:r>
            <a:r>
              <a:rPr lang="en-US" dirty="0" err="1"/>
              <a:t>je</a:t>
            </a:r>
            <a:r>
              <a:rPr lang="en-US" dirty="0"/>
              <a:t> </a:t>
            </a:r>
            <a:r>
              <a:rPr lang="en-US" dirty="0" err="1"/>
              <a:t>dit</a:t>
            </a:r>
            <a:r>
              <a:rPr lang="en-US" dirty="0"/>
              <a:t> </a:t>
            </a:r>
            <a:r>
              <a:rPr lang="en-US" dirty="0" err="1"/>
              <a:t>taalgebruik</a:t>
            </a:r>
            <a:r>
              <a:rPr lang="en-US" dirty="0"/>
              <a:t>?</a:t>
            </a:r>
          </a:p>
          <a:p>
            <a:pPr lvl="1"/>
            <a:r>
              <a:rPr lang="en-US" dirty="0" err="1"/>
              <a:t>Effectief</a:t>
            </a:r>
            <a:r>
              <a:rPr lang="en-US" dirty="0"/>
              <a:t>/</a:t>
            </a:r>
            <a:r>
              <a:rPr lang="en-US" dirty="0" err="1"/>
              <a:t>niet</a:t>
            </a:r>
            <a:r>
              <a:rPr lang="en-US" dirty="0"/>
              <a:t> </a:t>
            </a:r>
            <a:r>
              <a:rPr lang="en-US" dirty="0" err="1"/>
              <a:t>effectief</a:t>
            </a:r>
            <a:endParaRPr lang="en-US" dirty="0"/>
          </a:p>
          <a:p>
            <a:pPr lvl="1"/>
            <a:r>
              <a:rPr lang="en-US" dirty="0" err="1"/>
              <a:t>Verantwoord</a:t>
            </a:r>
            <a:r>
              <a:rPr lang="en-US" dirty="0"/>
              <a:t>/</a:t>
            </a:r>
            <a:r>
              <a:rPr lang="en-US" dirty="0" err="1"/>
              <a:t>gerechtvaardigd</a:t>
            </a:r>
            <a:r>
              <a:rPr lang="en-US" dirty="0"/>
              <a:t> – of – </a:t>
            </a:r>
            <a:r>
              <a:rPr lang="en-US" dirty="0" err="1"/>
              <a:t>te</a:t>
            </a:r>
            <a:r>
              <a:rPr lang="en-US" dirty="0"/>
              <a:t> </a:t>
            </a:r>
            <a:r>
              <a:rPr lang="en-US" dirty="0" err="1"/>
              <a:t>bekritiseren</a:t>
            </a:r>
            <a:endParaRPr lang="en-US" dirty="0"/>
          </a:p>
          <a:p>
            <a:pPr lvl="1"/>
            <a:endParaRPr lang="en-US" dirty="0"/>
          </a:p>
          <a:p>
            <a:pPr marL="0" indent="0">
              <a:buNone/>
            </a:pPr>
            <a:endParaRPr lang="nl-NL" dirty="0"/>
          </a:p>
        </p:txBody>
      </p:sp>
    </p:spTree>
    <p:extLst>
      <p:ext uri="{BB962C8B-B14F-4D97-AF65-F5344CB8AC3E}">
        <p14:creationId xmlns:p14="http://schemas.microsoft.com/office/powerpoint/2010/main" val="308507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0CF34C6-C26C-49CD-95BB-FD3E23DCDDE5}"/>
              </a:ext>
            </a:extLst>
          </p:cNvPr>
          <p:cNvSpPr>
            <a:spLocks noGrp="1"/>
          </p:cNvSpPr>
          <p:nvPr>
            <p:ph idx="1"/>
          </p:nvPr>
        </p:nvSpPr>
        <p:spPr>
          <a:xfrm>
            <a:off x="838200" y="768626"/>
            <a:ext cx="10515600" cy="5408337"/>
          </a:xfrm>
        </p:spPr>
        <p:txBody>
          <a:bodyPr/>
          <a:lstStyle/>
          <a:p>
            <a:r>
              <a:rPr lang="nl-NL" dirty="0">
                <a:hlinkClick r:id="rId2"/>
              </a:rPr>
              <a:t>Goed eten is samen eten</a:t>
            </a:r>
            <a:endParaRPr lang="nl-NL" dirty="0"/>
          </a:p>
          <a:p>
            <a:endParaRPr lang="nl-NL" dirty="0"/>
          </a:p>
          <a:p>
            <a:endParaRPr lang="nl-NL" dirty="0"/>
          </a:p>
        </p:txBody>
      </p:sp>
      <p:pic>
        <p:nvPicPr>
          <p:cNvPr id="4" name="Afbeelding 3">
            <a:extLst>
              <a:ext uri="{FF2B5EF4-FFF2-40B4-BE49-F238E27FC236}">
                <a16:creationId xmlns:a16="http://schemas.microsoft.com/office/drawing/2014/main" id="{CDF8C917-C92C-42E9-A48A-8074F0E18048}"/>
              </a:ext>
            </a:extLst>
          </p:cNvPr>
          <p:cNvPicPr>
            <a:picLocks noChangeAspect="1"/>
          </p:cNvPicPr>
          <p:nvPr/>
        </p:nvPicPr>
        <p:blipFill rotWithShape="1">
          <a:blip r:embed="rId3"/>
          <a:srcRect t="13702" b="8386"/>
          <a:stretch/>
        </p:blipFill>
        <p:spPr>
          <a:xfrm>
            <a:off x="993940" y="1707115"/>
            <a:ext cx="10204120" cy="4469848"/>
          </a:xfrm>
          <a:prstGeom prst="rect">
            <a:avLst/>
          </a:prstGeom>
        </p:spPr>
      </p:pic>
    </p:spTree>
    <p:extLst>
      <p:ext uri="{BB962C8B-B14F-4D97-AF65-F5344CB8AC3E}">
        <p14:creationId xmlns:p14="http://schemas.microsoft.com/office/powerpoint/2010/main" val="150625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D25CC-98DD-429B-8B41-ADC1163FEC2B}"/>
              </a:ext>
            </a:extLst>
          </p:cNvPr>
          <p:cNvSpPr>
            <a:spLocks noGrp="1"/>
          </p:cNvSpPr>
          <p:nvPr>
            <p:ph type="title"/>
          </p:nvPr>
        </p:nvSpPr>
        <p:spPr/>
        <p:txBody>
          <a:bodyPr/>
          <a:lstStyle/>
          <a:p>
            <a:r>
              <a:rPr lang="nl-NL" dirty="0"/>
              <a:t>Goed eten is samen eten</a:t>
            </a:r>
          </a:p>
        </p:txBody>
      </p:sp>
      <p:sp>
        <p:nvSpPr>
          <p:cNvPr id="3" name="Tijdelijke aanduiding voor inhoud 2">
            <a:extLst>
              <a:ext uri="{FF2B5EF4-FFF2-40B4-BE49-F238E27FC236}">
                <a16:creationId xmlns:a16="http://schemas.microsoft.com/office/drawing/2014/main" id="{5977EE04-C5A5-4168-A9EF-52D08E08CF34}"/>
              </a:ext>
            </a:extLst>
          </p:cNvPr>
          <p:cNvSpPr>
            <a:spLocks noGrp="1"/>
          </p:cNvSpPr>
          <p:nvPr>
            <p:ph idx="1"/>
          </p:nvPr>
        </p:nvSpPr>
        <p:spPr/>
        <p:txBody>
          <a:bodyPr>
            <a:normAutofit/>
          </a:bodyPr>
          <a:lstStyle/>
          <a:p>
            <a:r>
              <a:rPr lang="nl-NL" dirty="0"/>
              <a:t>Pathos:</a:t>
            </a:r>
          </a:p>
          <a:p>
            <a:pPr lvl="1"/>
            <a:r>
              <a:rPr lang="nl-NL" dirty="0"/>
              <a:t>Oproepen van medelijden/compassie door:</a:t>
            </a:r>
          </a:p>
          <a:p>
            <a:pPr lvl="2"/>
            <a:r>
              <a:rPr lang="nl-NL" dirty="0"/>
              <a:t>Herkenbare situatie, herhaling</a:t>
            </a:r>
          </a:p>
          <a:p>
            <a:pPr lvl="2"/>
            <a:r>
              <a:rPr lang="nl-NL" dirty="0"/>
              <a:t>Tegenstelling gezinshuis/flatje</a:t>
            </a:r>
          </a:p>
          <a:p>
            <a:pPr lvl="2"/>
            <a:r>
              <a:rPr lang="nl-NL" dirty="0"/>
              <a:t>Tegenstelling gezelligheid/eenzaamheid</a:t>
            </a:r>
          </a:p>
          <a:p>
            <a:pPr lvl="1"/>
            <a:endParaRPr lang="nl-NL" dirty="0"/>
          </a:p>
          <a:p>
            <a:r>
              <a:rPr lang="nl-NL" dirty="0"/>
              <a:t>Wat wil Plus ermee bereiken?</a:t>
            </a:r>
          </a:p>
          <a:p>
            <a:endParaRPr lang="nl-NL" dirty="0"/>
          </a:p>
        </p:txBody>
      </p:sp>
    </p:spTree>
    <p:extLst>
      <p:ext uri="{BB962C8B-B14F-4D97-AF65-F5344CB8AC3E}">
        <p14:creationId xmlns:p14="http://schemas.microsoft.com/office/powerpoint/2010/main" val="419437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C9C8F-7CB1-4D63-BAE5-FE5F78EED39E}"/>
              </a:ext>
            </a:extLst>
          </p:cNvPr>
          <p:cNvSpPr>
            <a:spLocks noGrp="1"/>
          </p:cNvSpPr>
          <p:nvPr>
            <p:ph type="title"/>
          </p:nvPr>
        </p:nvSpPr>
        <p:spPr/>
        <p:txBody>
          <a:bodyPr/>
          <a:lstStyle/>
          <a:p>
            <a:r>
              <a:rPr lang="nl-NL" dirty="0"/>
              <a:t>Pathos</a:t>
            </a:r>
          </a:p>
        </p:txBody>
      </p:sp>
      <p:sp>
        <p:nvSpPr>
          <p:cNvPr id="3" name="Tijdelijke aanduiding voor inhoud 2">
            <a:extLst>
              <a:ext uri="{FF2B5EF4-FFF2-40B4-BE49-F238E27FC236}">
                <a16:creationId xmlns:a16="http://schemas.microsoft.com/office/drawing/2014/main" id="{5B7E33C4-F005-4C9C-A887-90F8FC3F2FFB}"/>
              </a:ext>
            </a:extLst>
          </p:cNvPr>
          <p:cNvSpPr>
            <a:spLocks noGrp="1"/>
          </p:cNvSpPr>
          <p:nvPr>
            <p:ph idx="1"/>
          </p:nvPr>
        </p:nvSpPr>
        <p:spPr/>
        <p:txBody>
          <a:bodyPr>
            <a:normAutofit/>
          </a:bodyPr>
          <a:lstStyle/>
          <a:p>
            <a:r>
              <a:rPr lang="nl-NL" dirty="0"/>
              <a:t>‘Pathos’ heeft negatieve associaties (pathetisch).</a:t>
            </a:r>
          </a:p>
          <a:p>
            <a:r>
              <a:rPr lang="nl-NL" dirty="0"/>
              <a:t>Emoties spelen een grote rol bij het beïnvloeden van mensen.</a:t>
            </a:r>
          </a:p>
          <a:p>
            <a:pPr lvl="1"/>
            <a:r>
              <a:rPr lang="nl-NL" dirty="0"/>
              <a:t>Wie sterk ontroerd/verontwaardigd of boos is, kijkt minder scherp naar de redelijke argumenten.</a:t>
            </a:r>
          </a:p>
          <a:p>
            <a:pPr>
              <a:lnSpc>
                <a:spcPct val="100000"/>
              </a:lnSpc>
            </a:pPr>
            <a:r>
              <a:rPr lang="nl-NL" dirty="0"/>
              <a:t>Eerste oordeel wordt razendsnel bepaald buiten de rede om: emoties, intuïtie, stereotypen en associaties spelen hierbij een rol.</a:t>
            </a:r>
          </a:p>
          <a:p>
            <a:endParaRPr lang="nl-NL" dirty="0"/>
          </a:p>
          <a:p>
            <a:pPr marL="457200" lvl="1" indent="0">
              <a:buNone/>
            </a:pPr>
            <a:endParaRPr lang="nl-NL" dirty="0"/>
          </a:p>
        </p:txBody>
      </p:sp>
    </p:spTree>
    <p:extLst>
      <p:ext uri="{BB962C8B-B14F-4D97-AF65-F5344CB8AC3E}">
        <p14:creationId xmlns:p14="http://schemas.microsoft.com/office/powerpoint/2010/main" val="87425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Pathos versus ratio</a:t>
            </a:r>
          </a:p>
        </p:txBody>
      </p:sp>
      <p:sp>
        <p:nvSpPr>
          <p:cNvPr id="3" name="Tijdelijke aanduiding voor inhoud 2"/>
          <p:cNvSpPr>
            <a:spLocks noGrp="1"/>
          </p:cNvSpPr>
          <p:nvPr>
            <p:ph idx="1"/>
          </p:nvPr>
        </p:nvSpPr>
        <p:spPr/>
        <p:txBody>
          <a:bodyPr/>
          <a:lstStyle/>
          <a:p>
            <a:r>
              <a:rPr lang="nl-NL" dirty="0"/>
              <a:t>Een onbewust oordeel is gebaseerd op gevoel, intuïtie, vooroordelen.</a:t>
            </a:r>
          </a:p>
          <a:p>
            <a:r>
              <a:rPr lang="nl-NL" dirty="0"/>
              <a:t>Een </a:t>
            </a:r>
            <a:r>
              <a:rPr lang="nl-NL" u="sng" dirty="0"/>
              <a:t>bewust</a:t>
            </a:r>
            <a:r>
              <a:rPr lang="nl-NL" dirty="0"/>
              <a:t> oordeel is juist gebaseerd op ratio, logica. Maar let op: dit oordeel kan:</a:t>
            </a:r>
          </a:p>
          <a:p>
            <a:pPr lvl="1"/>
            <a:r>
              <a:rPr lang="nl-NL" dirty="0"/>
              <a:t>Het emotionele oordeel bijstellen.</a:t>
            </a:r>
          </a:p>
          <a:p>
            <a:pPr lvl="1"/>
            <a:r>
              <a:rPr lang="nl-NL" dirty="0"/>
              <a:t>Juist op zoek gaan naar rechtvaardiging van het emotionele oordeel.</a:t>
            </a:r>
          </a:p>
        </p:txBody>
      </p:sp>
    </p:spTree>
    <p:extLst>
      <p:ext uri="{BB962C8B-B14F-4D97-AF65-F5344CB8AC3E}">
        <p14:creationId xmlns:p14="http://schemas.microsoft.com/office/powerpoint/2010/main" val="56658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id="{E66789FA-0141-4103-BA4E-209E54417EDB}"/>
              </a:ext>
            </a:extLst>
          </p:cNvPr>
          <p:cNvGrpSpPr/>
          <p:nvPr/>
        </p:nvGrpSpPr>
        <p:grpSpPr>
          <a:xfrm>
            <a:off x="3243309" y="666272"/>
            <a:ext cx="5705383" cy="4015252"/>
            <a:chOff x="3243309" y="897992"/>
            <a:chExt cx="5705383" cy="4015252"/>
          </a:xfrm>
        </p:grpSpPr>
        <p:sp>
          <p:nvSpPr>
            <p:cNvPr id="5" name="Ovaal 4">
              <a:extLst>
                <a:ext uri="{FF2B5EF4-FFF2-40B4-BE49-F238E27FC236}">
                  <a16:creationId xmlns:a16="http://schemas.microsoft.com/office/drawing/2014/main" id="{41D9647B-0366-4029-A666-F7D24A11BA8A}"/>
                </a:ext>
              </a:extLst>
            </p:cNvPr>
            <p:cNvSpPr/>
            <p:nvPr/>
          </p:nvSpPr>
          <p:spPr>
            <a:xfrm>
              <a:off x="5173711" y="897992"/>
              <a:ext cx="1844577" cy="148424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2800" dirty="0">
                  <a:solidFill>
                    <a:schemeClr val="tx1"/>
                  </a:solidFill>
                </a:rPr>
                <a:t>Logos</a:t>
              </a:r>
            </a:p>
          </p:txBody>
        </p:sp>
        <p:sp>
          <p:nvSpPr>
            <p:cNvPr id="6" name="Ovaal 5">
              <a:extLst>
                <a:ext uri="{FF2B5EF4-FFF2-40B4-BE49-F238E27FC236}">
                  <a16:creationId xmlns:a16="http://schemas.microsoft.com/office/drawing/2014/main" id="{A0C0ED5D-44B0-4AAE-8C03-AC3F73CF12DE}"/>
                </a:ext>
              </a:extLst>
            </p:cNvPr>
            <p:cNvSpPr/>
            <p:nvPr/>
          </p:nvSpPr>
          <p:spPr>
            <a:xfrm>
              <a:off x="3243309" y="3429000"/>
              <a:ext cx="1844577" cy="148424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2800" dirty="0">
                  <a:solidFill>
                    <a:schemeClr val="tx1"/>
                  </a:solidFill>
                </a:rPr>
                <a:t>Pathos</a:t>
              </a:r>
            </a:p>
          </p:txBody>
        </p:sp>
        <p:sp>
          <p:nvSpPr>
            <p:cNvPr id="7" name="Ovaal 6">
              <a:extLst>
                <a:ext uri="{FF2B5EF4-FFF2-40B4-BE49-F238E27FC236}">
                  <a16:creationId xmlns:a16="http://schemas.microsoft.com/office/drawing/2014/main" id="{FDC9A28A-F342-4271-8F88-EEF37651FF7A}"/>
                </a:ext>
              </a:extLst>
            </p:cNvPr>
            <p:cNvSpPr/>
            <p:nvPr/>
          </p:nvSpPr>
          <p:spPr>
            <a:xfrm>
              <a:off x="7104115" y="3429000"/>
              <a:ext cx="1844577" cy="148424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2800" dirty="0">
                  <a:solidFill>
                    <a:schemeClr val="tx1"/>
                  </a:solidFill>
                </a:rPr>
                <a:t>Ethos</a:t>
              </a:r>
            </a:p>
          </p:txBody>
        </p:sp>
        <p:cxnSp>
          <p:nvCxnSpPr>
            <p:cNvPr id="18" name="Rechte verbindingslijn met pijl 17">
              <a:extLst>
                <a:ext uri="{FF2B5EF4-FFF2-40B4-BE49-F238E27FC236}">
                  <a16:creationId xmlns:a16="http://schemas.microsoft.com/office/drawing/2014/main" id="{E1FEFE73-7EB7-4DB1-B602-63353710BD5F}"/>
                </a:ext>
              </a:extLst>
            </p:cNvPr>
            <p:cNvCxnSpPr/>
            <p:nvPr/>
          </p:nvCxnSpPr>
          <p:spPr>
            <a:xfrm flipV="1">
              <a:off x="4425596" y="2264228"/>
              <a:ext cx="748115" cy="1045029"/>
            </a:xfrm>
            <a:prstGeom prst="straightConnector1">
              <a:avLst/>
            </a:prstGeom>
            <a:ln w="412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76BCD1B7-72B6-4D7D-89C5-640018D217BF}"/>
                </a:ext>
              </a:extLst>
            </p:cNvPr>
            <p:cNvCxnSpPr>
              <a:cxnSpLocks/>
            </p:cNvCxnSpPr>
            <p:nvPr/>
          </p:nvCxnSpPr>
          <p:spPr>
            <a:xfrm flipH="1" flipV="1">
              <a:off x="6850743" y="2264228"/>
              <a:ext cx="788345" cy="1045028"/>
            </a:xfrm>
            <a:prstGeom prst="straightConnector1">
              <a:avLst/>
            </a:prstGeom>
            <a:ln w="412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BBA308AF-8B9E-4AB6-9A38-284EDD1826DE}"/>
                </a:ext>
              </a:extLst>
            </p:cNvPr>
            <p:cNvCxnSpPr>
              <a:cxnSpLocks/>
            </p:cNvCxnSpPr>
            <p:nvPr/>
          </p:nvCxnSpPr>
          <p:spPr>
            <a:xfrm flipV="1">
              <a:off x="5449484" y="4171122"/>
              <a:ext cx="1293033" cy="1"/>
            </a:xfrm>
            <a:prstGeom prst="straightConnector1">
              <a:avLst/>
            </a:prstGeom>
            <a:ln w="412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 name="Tekstvak 1"/>
          <p:cNvSpPr txBox="1"/>
          <p:nvPr/>
        </p:nvSpPr>
        <p:spPr>
          <a:xfrm>
            <a:off x="3243309" y="5093009"/>
            <a:ext cx="5964486" cy="461665"/>
          </a:xfrm>
          <a:prstGeom prst="rect">
            <a:avLst/>
          </a:prstGeom>
          <a:noFill/>
        </p:spPr>
        <p:txBody>
          <a:bodyPr wrap="square" rtlCol="0">
            <a:spAutoFit/>
          </a:bodyPr>
          <a:lstStyle/>
          <a:p>
            <a:pPr algn="ctr"/>
            <a:r>
              <a:rPr lang="nl-NL" sz="2400" dirty="0"/>
              <a:t>Strategisch manoeuvreren</a:t>
            </a:r>
          </a:p>
        </p:txBody>
      </p:sp>
    </p:spTree>
    <p:extLst>
      <p:ext uri="{BB962C8B-B14F-4D97-AF65-F5344CB8AC3E}">
        <p14:creationId xmlns:p14="http://schemas.microsoft.com/office/powerpoint/2010/main" val="288087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BEE4A-A759-4DA2-A29E-AA94B2D15253}"/>
              </a:ext>
            </a:extLst>
          </p:cNvPr>
          <p:cNvSpPr>
            <a:spLocks noGrp="1"/>
          </p:cNvSpPr>
          <p:nvPr>
            <p:ph type="title"/>
          </p:nvPr>
        </p:nvSpPr>
        <p:spPr/>
        <p:txBody>
          <a:bodyPr/>
          <a:lstStyle/>
          <a:p>
            <a:r>
              <a:rPr lang="nl-NL" dirty="0"/>
              <a:t>Media, politiek en retorica</a:t>
            </a:r>
          </a:p>
        </p:txBody>
      </p:sp>
      <p:sp>
        <p:nvSpPr>
          <p:cNvPr id="3" name="Tijdelijke aanduiding voor inhoud 2">
            <a:extLst>
              <a:ext uri="{FF2B5EF4-FFF2-40B4-BE49-F238E27FC236}">
                <a16:creationId xmlns:a16="http://schemas.microsoft.com/office/drawing/2014/main" id="{458E43C0-B9FA-466E-AF5A-D35CF1A9D118}"/>
              </a:ext>
            </a:extLst>
          </p:cNvPr>
          <p:cNvSpPr>
            <a:spLocks noGrp="1"/>
          </p:cNvSpPr>
          <p:nvPr>
            <p:ph idx="1"/>
          </p:nvPr>
        </p:nvSpPr>
        <p:spPr/>
        <p:txBody>
          <a:bodyPr/>
          <a:lstStyle/>
          <a:p>
            <a:r>
              <a:rPr lang="nl-NL" dirty="0"/>
              <a:t>Macht van de media is enorm, dus gaan politici retorisch erg ver.</a:t>
            </a:r>
          </a:p>
          <a:p>
            <a:r>
              <a:rPr lang="nl-NL" dirty="0"/>
              <a:t>Mediaruimte is schaars, dus benadrukken politici de urgentie van een bepaalde zaak met emotionerende voorbeelden (pathos).</a:t>
            </a:r>
          </a:p>
          <a:p>
            <a:pPr lvl="1"/>
            <a:r>
              <a:rPr lang="nl-NL" dirty="0"/>
              <a:t>Amplificeren (vergroten, belangrijker maken)</a:t>
            </a:r>
          </a:p>
          <a:p>
            <a:pPr lvl="1"/>
            <a:r>
              <a:rPr lang="nl-NL" dirty="0"/>
              <a:t>Stilistisch meer effect geven</a:t>
            </a:r>
          </a:p>
          <a:p>
            <a:pPr lvl="1"/>
            <a:r>
              <a:rPr lang="nl-NL" dirty="0"/>
              <a:t>Verhalen vertellen: biedt mogelijkheid tot identificatie</a:t>
            </a:r>
          </a:p>
          <a:p>
            <a:r>
              <a:rPr lang="nl-NL" dirty="0"/>
              <a:t>Politici gaan soms/regelmatig te ver: onbewezen, geruchten, zwaar overdreven.</a:t>
            </a:r>
          </a:p>
          <a:p>
            <a:r>
              <a:rPr lang="nl-NL" dirty="0"/>
              <a:t>Politici kunnen er bewust voor kiezen zich te profileren bij een deel van de kiezers (wat vindt hun publiek goed/krachtig om te zien?)</a:t>
            </a:r>
          </a:p>
          <a:p>
            <a:endParaRPr lang="nl-NL" dirty="0"/>
          </a:p>
          <a:p>
            <a:pPr lvl="1"/>
            <a:endParaRPr lang="nl-NL" dirty="0"/>
          </a:p>
        </p:txBody>
      </p:sp>
    </p:spTree>
    <p:extLst>
      <p:ext uri="{BB962C8B-B14F-4D97-AF65-F5344CB8AC3E}">
        <p14:creationId xmlns:p14="http://schemas.microsoft.com/office/powerpoint/2010/main" val="25587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4068F-F75D-40AC-ABE9-98D5663D6309}"/>
              </a:ext>
            </a:extLst>
          </p:cNvPr>
          <p:cNvSpPr>
            <a:spLocks noGrp="1"/>
          </p:cNvSpPr>
          <p:nvPr>
            <p:ph type="title"/>
          </p:nvPr>
        </p:nvSpPr>
        <p:spPr/>
        <p:txBody>
          <a:bodyPr/>
          <a:lstStyle/>
          <a:p>
            <a:r>
              <a:rPr lang="nl-NL" dirty="0"/>
              <a:t>Hoe gebruik je pathos?</a:t>
            </a:r>
          </a:p>
        </p:txBody>
      </p:sp>
      <p:sp>
        <p:nvSpPr>
          <p:cNvPr id="3" name="Tijdelijke aanduiding voor inhoud 2">
            <a:extLst>
              <a:ext uri="{FF2B5EF4-FFF2-40B4-BE49-F238E27FC236}">
                <a16:creationId xmlns:a16="http://schemas.microsoft.com/office/drawing/2014/main" id="{BEAFC1A8-6C02-486D-A8DD-1C17EC887533}"/>
              </a:ext>
            </a:extLst>
          </p:cNvPr>
          <p:cNvSpPr>
            <a:spLocks noGrp="1"/>
          </p:cNvSpPr>
          <p:nvPr>
            <p:ph idx="1"/>
          </p:nvPr>
        </p:nvSpPr>
        <p:spPr/>
        <p:txBody>
          <a:bodyPr>
            <a:normAutofit lnSpcReduction="10000"/>
          </a:bodyPr>
          <a:lstStyle/>
          <a:p>
            <a:r>
              <a:rPr lang="nl-NL" dirty="0"/>
              <a:t>Gevoel uiten en/of oproepen in taal door:</a:t>
            </a:r>
          </a:p>
          <a:p>
            <a:pPr lvl="1">
              <a:lnSpc>
                <a:spcPct val="110000"/>
              </a:lnSpc>
              <a:spcBef>
                <a:spcPts val="0"/>
              </a:spcBef>
            </a:pPr>
            <a:r>
              <a:rPr lang="nl-NL" dirty="0"/>
              <a:t>Persoonlijke verhalen: medelijden, verontwaardiging, woede, angst saamhorigheid</a:t>
            </a:r>
          </a:p>
          <a:p>
            <a:pPr lvl="1">
              <a:lnSpc>
                <a:spcPct val="110000"/>
              </a:lnSpc>
              <a:spcBef>
                <a:spcPts val="0"/>
              </a:spcBef>
            </a:pPr>
            <a:r>
              <a:rPr lang="nl-NL" dirty="0"/>
              <a:t>Beeldspraak</a:t>
            </a:r>
          </a:p>
          <a:p>
            <a:pPr lvl="1">
              <a:lnSpc>
                <a:spcPct val="110000"/>
              </a:lnSpc>
              <a:spcBef>
                <a:spcPts val="0"/>
              </a:spcBef>
            </a:pPr>
            <a:r>
              <a:rPr lang="nl-NL" dirty="0"/>
              <a:t>Gekleurd taalgebruik</a:t>
            </a:r>
          </a:p>
          <a:p>
            <a:pPr lvl="1">
              <a:lnSpc>
                <a:spcPct val="110000"/>
              </a:lnSpc>
              <a:spcBef>
                <a:spcPts val="0"/>
              </a:spcBef>
            </a:pPr>
            <a:r>
              <a:rPr lang="nl-NL" dirty="0"/>
              <a:t>Stijlfiguren zoals de antithese, climax, opsomming, herhaling, anafoor</a:t>
            </a:r>
          </a:p>
          <a:p>
            <a:pPr lvl="1">
              <a:lnSpc>
                <a:spcPct val="110000"/>
              </a:lnSpc>
              <a:spcBef>
                <a:spcPts val="0"/>
              </a:spcBef>
            </a:pPr>
            <a:r>
              <a:rPr lang="nl-NL" dirty="0"/>
              <a:t>Ironie </a:t>
            </a:r>
          </a:p>
          <a:p>
            <a:r>
              <a:rPr lang="nl-NL" dirty="0"/>
              <a:t>Naast taal:</a:t>
            </a:r>
          </a:p>
          <a:p>
            <a:pPr lvl="1"/>
            <a:r>
              <a:rPr lang="nl-NL" dirty="0"/>
              <a:t>Beeldmateriaal</a:t>
            </a:r>
          </a:p>
          <a:p>
            <a:pPr lvl="1"/>
            <a:r>
              <a:rPr lang="nl-NL" dirty="0">
                <a:hlinkClick r:id="rId2"/>
              </a:rPr>
              <a:t>Voorwerpen</a:t>
            </a:r>
            <a:r>
              <a:rPr lang="nl-NL" dirty="0"/>
              <a:t> </a:t>
            </a:r>
          </a:p>
          <a:p>
            <a:pPr lvl="1"/>
            <a:r>
              <a:rPr lang="nl-NL" dirty="0"/>
              <a:t>Muziek</a:t>
            </a:r>
          </a:p>
          <a:p>
            <a:pPr lvl="1"/>
            <a:endParaRPr lang="nl-NL" dirty="0"/>
          </a:p>
          <a:p>
            <a:pPr lvl="1"/>
            <a:endParaRPr lang="nl-NL" dirty="0"/>
          </a:p>
          <a:p>
            <a:endParaRPr lang="nl-NL" dirty="0"/>
          </a:p>
        </p:txBody>
      </p:sp>
    </p:spTree>
    <p:extLst>
      <p:ext uri="{BB962C8B-B14F-4D97-AF65-F5344CB8AC3E}">
        <p14:creationId xmlns:p14="http://schemas.microsoft.com/office/powerpoint/2010/main" val="254165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A1E22-8DD6-4A63-839B-A28290DFE1E9}"/>
              </a:ext>
            </a:extLst>
          </p:cNvPr>
          <p:cNvSpPr>
            <a:spLocks noGrp="1"/>
          </p:cNvSpPr>
          <p:nvPr>
            <p:ph type="title"/>
          </p:nvPr>
        </p:nvSpPr>
        <p:spPr>
          <a:xfrm>
            <a:off x="838200" y="278041"/>
            <a:ext cx="10515600" cy="1325563"/>
          </a:xfrm>
        </p:spPr>
        <p:txBody>
          <a:bodyPr>
            <a:normAutofit fontScale="90000"/>
          </a:bodyPr>
          <a:lstStyle/>
          <a:p>
            <a:r>
              <a:rPr lang="nl-NL" dirty="0"/>
              <a:t>Wij willen minder vluchtelingen... die overleven onder erbarmelijke omstandigheden</a:t>
            </a:r>
          </a:p>
        </p:txBody>
      </p:sp>
      <p:pic>
        <p:nvPicPr>
          <p:cNvPr id="4" name="Tijdelijke aanduiding voor inhoud 3" descr="https://www.vluchteling.nl/media/d2ceec2e-5498-413d-836e-3dc581332253/3H0EkQ/Vluchteling/Campagnes/Minder%20Vluchtelingen/MyanmarMinder.jpg">
            <a:extLst>
              <a:ext uri="{FF2B5EF4-FFF2-40B4-BE49-F238E27FC236}">
                <a16:creationId xmlns:a16="http://schemas.microsoft.com/office/drawing/2014/main" id="{0E8FA19A-AE46-4387-B1CF-D31EC89114D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5625"/>
            <a:ext cx="4572000" cy="2571750"/>
          </a:xfrm>
          <a:prstGeom prst="rect">
            <a:avLst/>
          </a:prstGeom>
          <a:noFill/>
          <a:ln>
            <a:noFill/>
          </a:ln>
        </p:spPr>
      </p:pic>
      <p:sp>
        <p:nvSpPr>
          <p:cNvPr id="5" name="Tekstvak 4">
            <a:extLst>
              <a:ext uri="{FF2B5EF4-FFF2-40B4-BE49-F238E27FC236}">
                <a16:creationId xmlns:a16="http://schemas.microsoft.com/office/drawing/2014/main" id="{D46DA2DE-8BD0-400B-B3F6-593D7172A009}"/>
              </a:ext>
            </a:extLst>
          </p:cNvPr>
          <p:cNvSpPr txBox="1"/>
          <p:nvPr/>
        </p:nvSpPr>
        <p:spPr>
          <a:xfrm>
            <a:off x="5704115" y="1603604"/>
            <a:ext cx="6023428" cy="4524315"/>
          </a:xfrm>
          <a:prstGeom prst="rect">
            <a:avLst/>
          </a:prstGeom>
          <a:noFill/>
        </p:spPr>
        <p:txBody>
          <a:bodyPr wrap="square" rtlCol="0">
            <a:spAutoFit/>
          </a:bodyPr>
          <a:lstStyle/>
          <a:p>
            <a:r>
              <a:rPr lang="nl-NL" sz="2400" dirty="0"/>
              <a:t>Het huilende jongetje op de foto is </a:t>
            </a:r>
            <a:r>
              <a:rPr lang="nl-NL" sz="2400" dirty="0" err="1"/>
              <a:t>Rahim</a:t>
            </a:r>
            <a:r>
              <a:rPr lang="nl-NL" sz="2400" dirty="0"/>
              <a:t> (5). Hij worstelt om in de rij te blijven staan bij een voedseluitgifte in het </a:t>
            </a:r>
            <a:r>
              <a:rPr lang="nl-NL" sz="2400" dirty="0" err="1"/>
              <a:t>Palongkhali</a:t>
            </a:r>
            <a:r>
              <a:rPr lang="nl-NL" sz="2400" dirty="0"/>
              <a:t> vluchtelingenkamp in de regio </a:t>
            </a:r>
            <a:r>
              <a:rPr lang="nl-NL" sz="2400" dirty="0" err="1"/>
              <a:t>Cox’s</a:t>
            </a:r>
            <a:r>
              <a:rPr lang="nl-NL" sz="2400" dirty="0"/>
              <a:t> </a:t>
            </a:r>
            <a:r>
              <a:rPr lang="nl-NL" sz="2400" dirty="0" err="1"/>
              <a:t>Bazar</a:t>
            </a:r>
            <a:r>
              <a:rPr lang="nl-NL" sz="2400" dirty="0"/>
              <a:t>, Bangladesh. Het tafereel, vastgelegd door een fotograaf van Reuters is slechts een van de vele voorbeelden van situaties waarin vluchtelingen moeten zien te overleven in kampen waar voedsel, schoon drinkwater en sanitaire voorzieningen vaak schaars zijn. Deze opvang in de regio moet beter.</a:t>
            </a:r>
          </a:p>
          <a:p>
            <a:pPr algn="r"/>
            <a:r>
              <a:rPr lang="nl-NL" sz="2400" dirty="0"/>
              <a:t>www.vluchteling.nl</a:t>
            </a:r>
          </a:p>
        </p:txBody>
      </p:sp>
    </p:spTree>
    <p:extLst>
      <p:ext uri="{BB962C8B-B14F-4D97-AF65-F5344CB8AC3E}">
        <p14:creationId xmlns:p14="http://schemas.microsoft.com/office/powerpoint/2010/main" val="2323279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E5AD5E560A0945ADC8A8C2557696FA" ma:contentTypeVersion="" ma:contentTypeDescription="Een nieuw document maken." ma:contentTypeScope="" ma:versionID="2b1da6da83c2910beffc288739468b28">
  <xsd:schema xmlns:xsd="http://www.w3.org/2001/XMLSchema" xmlns:xs="http://www.w3.org/2001/XMLSchema" xmlns:p="http://schemas.microsoft.com/office/2006/metadata/properties" xmlns:ns2="9fa826f1-afe6-4cf0-b07c-4ac111fb4110" xmlns:ns3="99863ad6-67ba-46ad-9bbc-aabbccd8c56c" targetNamespace="http://schemas.microsoft.com/office/2006/metadata/properties" ma:root="true" ma:fieldsID="cbb087e91401c993fdf7e638932ec8eb" ns2:_="" ns3:_="">
    <xsd:import namespace="9fa826f1-afe6-4cf0-b07c-4ac111fb4110"/>
    <xsd:import namespace="99863ad6-67ba-46ad-9bbc-aabbccd8c56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826f1-afe6-4cf0-b07c-4ac111fb4110"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863ad6-67ba-46ad-9bbc-aabbccd8c56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B31BEA-C211-495B-B745-8B4B7852DBA2}">
  <ds:schemaRefs>
    <ds:schemaRef ds:uri="http://schemas.microsoft.com/sharepoint/v3/contenttype/forms"/>
  </ds:schemaRefs>
</ds:datastoreItem>
</file>

<file path=customXml/itemProps2.xml><?xml version="1.0" encoding="utf-8"?>
<ds:datastoreItem xmlns:ds="http://schemas.openxmlformats.org/officeDocument/2006/customXml" ds:itemID="{672F29D6-B483-4D62-931B-DAB8EEE16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a826f1-afe6-4cf0-b07c-4ac111fb4110"/>
    <ds:schemaRef ds:uri="99863ad6-67ba-46ad-9bbc-aabbccd8c5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B62B5-0F46-47DC-9E13-3E5CE2B41D9D}">
  <ds:schemaRefs>
    <ds:schemaRef ds:uri="http://purl.org/dc/elements/1.1/"/>
    <ds:schemaRef ds:uri="http://schemas.microsoft.com/office/2006/metadata/properties"/>
    <ds:schemaRef ds:uri="http://schemas.microsoft.com/office/2006/documentManagement/types"/>
    <ds:schemaRef ds:uri="9fa826f1-afe6-4cf0-b07c-4ac111fb4110"/>
    <ds:schemaRef ds:uri="http://purl.org/dc/terms/"/>
    <ds:schemaRef ds:uri="99863ad6-67ba-46ad-9bbc-aabbccd8c56c"/>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2430</TotalTime>
  <Words>703</Words>
  <Application>Microsoft Office PowerPoint</Application>
  <PresentationFormat>Breedbeeld</PresentationFormat>
  <Paragraphs>79</Paragraphs>
  <Slides>13</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Pathos </vt:lpstr>
      <vt:lpstr>PowerPoint-presentatie</vt:lpstr>
      <vt:lpstr>Goed eten is samen eten</vt:lpstr>
      <vt:lpstr>Pathos</vt:lpstr>
      <vt:lpstr>Pathos versus ratio</vt:lpstr>
      <vt:lpstr>PowerPoint-presentatie</vt:lpstr>
      <vt:lpstr>Media, politiek en retorica</vt:lpstr>
      <vt:lpstr>Hoe gebruik je pathos?</vt:lpstr>
      <vt:lpstr>Wij willen minder vluchtelingen... die overleven onder erbarmelijke omstandigheden</vt:lpstr>
      <vt:lpstr>84% van de vluchtelingen opgevangen in de regio </vt:lpstr>
      <vt:lpstr>Twee sprekers</vt:lpstr>
      <vt:lpstr>Praktische opdracht</vt:lpstr>
      <vt:lpstr>Centrale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taal kan doen</dc:title>
  <dc:creator>Mevr.drs. C.D. Brackmann</dc:creator>
  <cp:lastModifiedBy>Mevr.drs. C.D. Brackmann</cp:lastModifiedBy>
  <cp:revision>68</cp:revision>
  <dcterms:created xsi:type="dcterms:W3CDTF">2017-12-03T19:53:30Z</dcterms:created>
  <dcterms:modified xsi:type="dcterms:W3CDTF">2018-09-24T19:03:02Z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0x0101001CE5AD5E560A0945ADC8A8C2557696FA</vt:lpwstr>
  </property>
</Properties>
</file>